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6" r:id="rId27"/>
    <p:sldId id="281" r:id="rId28"/>
    <p:sldId id="282" r:id="rId29"/>
    <p:sldId id="283" r:id="rId30"/>
    <p:sldId id="284" r:id="rId31"/>
    <p:sldId id="285" r:id="rId32"/>
    <p:sldId id="287" r:id="rId33"/>
    <p:sldId id="288" r:id="rId34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918" y="10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Own </a:t>
            </a:r>
            <a:r>
              <a:rPr lang="en-US" dirty="0" err="1"/>
              <a:t>EcoSense</a:t>
            </a:r>
            <a:r>
              <a:rPr lang="en-US" baseline="0" dirty="0"/>
              <a:t> tests: 125Msg/sec of 94KB = 11 MB/sec flooded my daemons, but the MQ worked fine…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3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Microservices and DevOps</a:t>
            </a:r>
            <a:endParaRPr lang="da-DK" altLang="en-US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Scalable Microservices</a:t>
            </a:r>
          </a:p>
          <a:p>
            <a:pPr>
              <a:defRPr/>
            </a:pPr>
            <a:r>
              <a:rPr lang="da-DK" sz="2000" dirty="0"/>
              <a:t>Messaging</a:t>
            </a:r>
            <a:endParaRPr lang="da-DK" dirty="0"/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sz="1600" dirty="0"/>
              <a:t>Henrik Bærbak Christensen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Patterns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Just the simple ones...</a:t>
            </a:r>
          </a:p>
        </p:txBody>
      </p:sp>
    </p:spTree>
    <p:extLst>
      <p:ext uri="{BB962C8B-B14F-4D97-AF65-F5344CB8AC3E}">
        <p14:creationId xmlns:p14="http://schemas.microsoft.com/office/powerpoint/2010/main" val="520073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en-US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DD528-2ED0-496E-B7BC-15983E6B4AC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03375"/>
            <a:ext cx="67437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3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Message Channel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en-US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BB05E-E7A1-4525-92CC-78B56908C7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9" y="1206500"/>
            <a:ext cx="667702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420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Message Router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en-US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D78BD-0E43-4328-AE54-96C607AE240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04938"/>
            <a:ext cx="69151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891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Message Translator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en-US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39F2C-EACC-4949-A306-E4CF0355AFD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9" y="1603375"/>
            <a:ext cx="67913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731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Message Endpoint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en-US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743F5-BF87-43EC-A589-5190ED4B3C2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321594"/>
            <a:ext cx="70866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987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Request-Reply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en-US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3E2B8-7C2E-4DC2-A735-F0B3F0E3C38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4717">
            <a:off x="1195389" y="1202532"/>
            <a:ext cx="6753225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173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Format Indicator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en-US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E8C6A-2383-4B30-ABE4-7363405FDA3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242344"/>
            <a:ext cx="668655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62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Polling Consumer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en-US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1B88C-5F0D-47A2-A112-C3A4C49B33E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456532"/>
            <a:ext cx="66675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522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Publish-Subscribe Channel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en-US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42A9B-5B63-46E3-9DF1-2F1CFA3CF89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825500"/>
            <a:ext cx="66484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619250"/>
            <a:ext cx="67246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5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Literature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825500"/>
            <a:ext cx="4876800" cy="4445000"/>
          </a:xfrm>
        </p:spPr>
        <p:txBody>
          <a:bodyPr/>
          <a:lstStyle/>
          <a:p>
            <a:r>
              <a:rPr lang="en-US" altLang="en-US" noProof="0" dirty="0" err="1">
                <a:latin typeface="Arial" charset="0"/>
                <a:cs typeface="Arial" charset="0"/>
              </a:rPr>
              <a:t>Hohpe</a:t>
            </a:r>
            <a:r>
              <a:rPr lang="en-US" altLang="en-US" noProof="0" dirty="0">
                <a:latin typeface="Arial" charset="0"/>
                <a:cs typeface="Arial" charset="0"/>
              </a:rPr>
              <a:t> &amp; Woolf, 2004</a:t>
            </a: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We will just scratch the surface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B0894-F355-4085-B003-1ACF9A6A7A1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079" name="Picture 2" descr="http://ecx.images-amazon.com/images/I/51eqtvacK7L._BO2,204,203,200_PIsitb-sticker-arrow-click,TopRight,35,-76_SX385_SY500_CR,0,0,385,500_SH20_OU0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86" y="825501"/>
            <a:ext cx="3043714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608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 err="1">
                <a:latin typeface="Arial" charset="0"/>
                <a:cs typeface="Arial" charset="0"/>
              </a:rPr>
              <a:t>RabbitMQ</a:t>
            </a:r>
            <a:endParaRPr lang="en-US" altLang="en-US" noProof="0" dirty="0">
              <a:latin typeface="Arial" charset="0"/>
              <a:cs typeface="Arial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C63B7-198D-443B-A418-62F8D277C24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35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The Basic Architecture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da-DK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104EE-6CD5-4FD2-8D0C-BB285C1C8E8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76854"/>
            <a:ext cx="3633788" cy="404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012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Exchanges and Queues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Clients push messages to </a:t>
            </a:r>
            <a:r>
              <a:rPr lang="en-US" altLang="da-DK" i="1" noProof="0" dirty="0">
                <a:latin typeface="Arial" charset="0"/>
                <a:cs typeface="Arial" charset="0"/>
              </a:rPr>
              <a:t>exchanges</a:t>
            </a:r>
          </a:p>
          <a:p>
            <a:r>
              <a:rPr lang="en-US" altLang="da-DK" noProof="0" dirty="0">
                <a:latin typeface="Arial" charset="0"/>
                <a:cs typeface="Arial" charset="0"/>
              </a:rPr>
              <a:t>Serves pulls messages from </a:t>
            </a:r>
            <a:r>
              <a:rPr lang="en-US" altLang="da-DK" i="1" noProof="0" dirty="0">
                <a:latin typeface="Arial" charset="0"/>
                <a:cs typeface="Arial" charset="0"/>
              </a:rPr>
              <a:t>queues</a:t>
            </a:r>
            <a:endParaRPr lang="en-US" altLang="da-DK" noProof="0" dirty="0">
              <a:latin typeface="Arial" charset="0"/>
              <a:cs typeface="Arial" charset="0"/>
            </a:endParaRPr>
          </a:p>
          <a:p>
            <a:r>
              <a:rPr lang="en-US" altLang="da-DK" i="1" noProof="0" dirty="0">
                <a:latin typeface="Arial" charset="0"/>
                <a:cs typeface="Arial" charset="0"/>
              </a:rPr>
              <a:t>Bindings</a:t>
            </a:r>
            <a:r>
              <a:rPr lang="en-US" altLang="da-DK" noProof="0" dirty="0">
                <a:latin typeface="Arial" charset="0"/>
                <a:cs typeface="Arial" charset="0"/>
              </a:rPr>
              <a:t> govern how exchanges moves messages to queues</a:t>
            </a:r>
            <a:endParaRPr lang="en-US" altLang="da-DK" i="1" noProof="0" dirty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F9191-901D-48FF-832E-FC33B0A12F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50592"/>
            <a:ext cx="2957514" cy="275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651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Direct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i="1" noProof="0" dirty="0">
                <a:latin typeface="Arial" charset="0"/>
                <a:cs typeface="Arial" charset="0"/>
              </a:rPr>
              <a:t>Direct</a:t>
            </a:r>
            <a:r>
              <a:rPr lang="en-US" altLang="da-DK" noProof="0" dirty="0">
                <a:latin typeface="Arial" charset="0"/>
                <a:cs typeface="Arial" charset="0"/>
              </a:rPr>
              <a:t> is ‘point-to-point’ communication ala Broker/REST</a:t>
            </a: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Essentially it </a:t>
            </a:r>
            <a:r>
              <a:rPr lang="en-US" altLang="da-DK" i="1" noProof="0" dirty="0">
                <a:latin typeface="Arial" charset="0"/>
                <a:cs typeface="Arial" charset="0"/>
              </a:rPr>
              <a:t>seems</a:t>
            </a:r>
            <a:r>
              <a:rPr lang="en-US" altLang="da-DK" noProof="0" dirty="0">
                <a:latin typeface="Arial" charset="0"/>
                <a:cs typeface="Arial" charset="0"/>
              </a:rPr>
              <a:t> there is no exchange, because our message ends up on the queue right away</a:t>
            </a:r>
          </a:p>
          <a:p>
            <a:pPr lvl="1"/>
            <a:endParaRPr lang="en-US" altLang="da-DK" noProof="0" dirty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BBD1F-72FF-4EFA-822F-9056AAA244D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095500"/>
            <a:ext cx="333851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930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159000"/>
            <a:ext cx="333851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 err="1">
                <a:latin typeface="Arial" charset="0"/>
                <a:cs typeface="Arial" charset="0"/>
              </a:rPr>
              <a:t>Fanout</a:t>
            </a:r>
            <a:endParaRPr lang="en-US" altLang="da-DK" noProof="0" dirty="0">
              <a:latin typeface="Arial" charset="0"/>
              <a:cs typeface="Arial" charset="0"/>
            </a:endParaRP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Publish-subscribe uses </a:t>
            </a:r>
            <a:r>
              <a:rPr lang="en-US" altLang="da-DK" i="1" noProof="0" dirty="0" err="1">
                <a:latin typeface="Arial" charset="0"/>
                <a:cs typeface="Arial" charset="0"/>
              </a:rPr>
              <a:t>fanout</a:t>
            </a:r>
            <a:endParaRPr lang="en-US" altLang="da-DK" noProof="0" dirty="0">
              <a:latin typeface="Arial" charset="0"/>
              <a:cs typeface="Arial" charset="0"/>
            </a:endParaRP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Clients pushes to a </a:t>
            </a:r>
            <a:r>
              <a:rPr lang="en-US" altLang="da-DK" i="1" noProof="0" dirty="0">
                <a:latin typeface="Arial" charset="0"/>
                <a:cs typeface="Arial" charset="0"/>
              </a:rPr>
              <a:t>named</a:t>
            </a:r>
            <a:r>
              <a:rPr lang="en-US" altLang="da-DK" noProof="0" dirty="0">
                <a:latin typeface="Arial" charset="0"/>
                <a:cs typeface="Arial" charset="0"/>
              </a:rPr>
              <a:t> exchange (ex: ”logs”)</a:t>
            </a: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Queues are </a:t>
            </a:r>
            <a:r>
              <a:rPr lang="en-US" altLang="da-DK" i="1" noProof="0" dirty="0">
                <a:latin typeface="Arial" charset="0"/>
                <a:cs typeface="Arial" charset="0"/>
              </a:rPr>
              <a:t>bound </a:t>
            </a:r>
            <a:r>
              <a:rPr lang="en-US" altLang="da-DK" noProof="0" dirty="0">
                <a:latin typeface="Arial" charset="0"/>
                <a:cs typeface="Arial" charset="0"/>
              </a:rPr>
              <a:t>to a named </a:t>
            </a:r>
            <a:r>
              <a:rPr lang="en-US" altLang="da-DK" noProof="0" dirty="0" err="1">
                <a:latin typeface="Arial" charset="0"/>
                <a:cs typeface="Arial" charset="0"/>
              </a:rPr>
              <a:t>exhange</a:t>
            </a:r>
            <a:r>
              <a:rPr lang="en-US" altLang="da-DK" noProof="0" dirty="0">
                <a:latin typeface="Arial" charset="0"/>
                <a:cs typeface="Arial" charset="0"/>
              </a:rPr>
              <a:t> (ex: Q3-logs)</a:t>
            </a: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Server pull from named queue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7529D-7DAD-400C-BB88-2ABDBDFEBA9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16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222500"/>
            <a:ext cx="333851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Topics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i="1" noProof="0" dirty="0">
                <a:latin typeface="Arial" charset="0"/>
                <a:cs typeface="Arial" charset="0"/>
              </a:rPr>
              <a:t>Message Router</a:t>
            </a:r>
            <a:r>
              <a:rPr lang="en-US" altLang="da-DK" noProof="0" dirty="0">
                <a:latin typeface="Arial" charset="0"/>
                <a:cs typeface="Arial" charset="0"/>
              </a:rPr>
              <a:t> is configured using </a:t>
            </a:r>
            <a:r>
              <a:rPr lang="en-US" altLang="da-DK" i="1" noProof="0" dirty="0">
                <a:latin typeface="Arial" charset="0"/>
                <a:cs typeface="Arial" charset="0"/>
              </a:rPr>
              <a:t>topics</a:t>
            </a: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Clients push </a:t>
            </a:r>
            <a:r>
              <a:rPr lang="en-US" altLang="da-DK" noProof="0" dirty="0" err="1">
                <a:latin typeface="Arial" charset="0"/>
                <a:cs typeface="Arial" charset="0"/>
              </a:rPr>
              <a:t>msg</a:t>
            </a:r>
            <a:r>
              <a:rPr lang="en-US" altLang="da-DK" noProof="0" dirty="0">
                <a:latin typeface="Arial" charset="0"/>
                <a:cs typeface="Arial" charset="0"/>
              </a:rPr>
              <a:t> with a specific topic to exchange</a:t>
            </a:r>
          </a:p>
          <a:p>
            <a:pPr lvl="2"/>
            <a:r>
              <a:rPr lang="en-US" altLang="da-DK" noProof="0" dirty="0">
                <a:latin typeface="Arial" charset="0"/>
                <a:cs typeface="Arial" charset="0"/>
              </a:rPr>
              <a:t>Topic = ”</a:t>
            </a:r>
            <a:r>
              <a:rPr lang="en-US" altLang="da-DK" noProof="0" dirty="0" err="1">
                <a:latin typeface="Arial" charset="0"/>
                <a:cs typeface="Arial" charset="0"/>
              </a:rPr>
              <a:t>grundfos.reading.store</a:t>
            </a:r>
            <a:r>
              <a:rPr lang="en-US" altLang="da-DK" noProof="0" dirty="0">
                <a:latin typeface="Arial" charset="0"/>
                <a:cs typeface="Arial" charset="0"/>
              </a:rPr>
              <a:t>”</a:t>
            </a:r>
          </a:p>
          <a:p>
            <a:pPr lvl="1"/>
            <a:r>
              <a:rPr lang="en-US" altLang="da-DK" i="1" noProof="0" dirty="0">
                <a:latin typeface="Arial" charset="0"/>
                <a:cs typeface="Arial" charset="0"/>
              </a:rPr>
              <a:t>Routing key</a:t>
            </a:r>
            <a:r>
              <a:rPr lang="en-US" altLang="da-DK" noProof="0" dirty="0">
                <a:latin typeface="Arial" charset="0"/>
                <a:cs typeface="Arial" charset="0"/>
              </a:rPr>
              <a:t> use </a:t>
            </a:r>
            <a:r>
              <a:rPr lang="en-US" altLang="da-DK" noProof="0" dirty="0" err="1">
                <a:latin typeface="Arial" charset="0"/>
                <a:cs typeface="Arial" charset="0"/>
              </a:rPr>
              <a:t>macthing</a:t>
            </a:r>
            <a:r>
              <a:rPr lang="en-US" altLang="da-DK" noProof="0" dirty="0">
                <a:latin typeface="Arial" charset="0"/>
                <a:cs typeface="Arial" charset="0"/>
              </a:rPr>
              <a:t> to bind queue to exchange</a:t>
            </a:r>
          </a:p>
          <a:p>
            <a:pPr lvl="2"/>
            <a:r>
              <a:rPr lang="en-US" altLang="da-DK" noProof="0" dirty="0" err="1">
                <a:latin typeface="Arial" charset="0"/>
                <a:cs typeface="Arial" charset="0"/>
              </a:rPr>
              <a:t>Store_queue</a:t>
            </a:r>
            <a:r>
              <a:rPr lang="en-US" altLang="da-DK" noProof="0" dirty="0">
                <a:latin typeface="Arial" charset="0"/>
                <a:cs typeface="Arial" charset="0"/>
              </a:rPr>
              <a:t>: ”*.*.store”</a:t>
            </a: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Any </a:t>
            </a:r>
            <a:r>
              <a:rPr lang="en-US" altLang="da-DK" noProof="0" dirty="0" err="1">
                <a:latin typeface="Arial" charset="0"/>
                <a:cs typeface="Arial" charset="0"/>
              </a:rPr>
              <a:t>msg</a:t>
            </a:r>
            <a:r>
              <a:rPr lang="en-US" altLang="da-DK" noProof="0" dirty="0">
                <a:latin typeface="Arial" charset="0"/>
                <a:cs typeface="Arial" charset="0"/>
              </a:rPr>
              <a:t> with topic that match</a:t>
            </a:r>
            <a:br>
              <a:rPr lang="en-US" altLang="da-DK" noProof="0" dirty="0">
                <a:latin typeface="Arial" charset="0"/>
                <a:cs typeface="Arial" charset="0"/>
              </a:rPr>
            </a:br>
            <a:r>
              <a:rPr lang="en-US" altLang="da-DK" noProof="0" dirty="0">
                <a:latin typeface="Arial" charset="0"/>
                <a:cs typeface="Arial" charset="0"/>
              </a:rPr>
              <a:t>routing key is put into that </a:t>
            </a:r>
            <a:br>
              <a:rPr lang="en-US" altLang="da-DK" noProof="0" dirty="0">
                <a:latin typeface="Arial" charset="0"/>
                <a:cs typeface="Arial" charset="0"/>
              </a:rPr>
            </a:br>
            <a:r>
              <a:rPr lang="en-US" altLang="da-DK" noProof="0" dirty="0">
                <a:latin typeface="Arial" charset="0"/>
                <a:cs typeface="Arial" charset="0"/>
              </a:rPr>
              <a:t>queue</a:t>
            </a: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Server pull from named queue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06878-E820-42A6-AA92-8A1C6E6FF9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22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Lots of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RabbitMQ</a:t>
            </a:r>
            <a:r>
              <a:rPr lang="en-US" noProof="0" dirty="0"/>
              <a:t> uses </a:t>
            </a:r>
            <a:r>
              <a:rPr lang="en-US" b="1" noProof="0" dirty="0"/>
              <a:t>round-robin load balancing</a:t>
            </a:r>
          </a:p>
          <a:p>
            <a:pPr lvl="1"/>
            <a:r>
              <a:rPr lang="en-US" noProof="0" dirty="0"/>
              <a:t>2 servers connect to queue ‘Q’</a:t>
            </a:r>
          </a:p>
          <a:p>
            <a:pPr lvl="2"/>
            <a:r>
              <a:rPr lang="en-US" noProof="0" dirty="0"/>
              <a:t>Msg1 to server1, msg2 to server2, msg3 to server1, …</a:t>
            </a:r>
          </a:p>
          <a:p>
            <a:r>
              <a:rPr lang="en-US" noProof="0" dirty="0"/>
              <a:t>Acknowledgement system</a:t>
            </a:r>
          </a:p>
          <a:p>
            <a:pPr lvl="1"/>
            <a:r>
              <a:rPr lang="en-US" noProof="0" dirty="0"/>
              <a:t>Default off, but server may </a:t>
            </a:r>
            <a:r>
              <a:rPr lang="en-US" i="1" noProof="0" dirty="0"/>
              <a:t>acknowledge</a:t>
            </a:r>
            <a:r>
              <a:rPr lang="en-US" noProof="0" dirty="0"/>
              <a:t> message is processed</a:t>
            </a:r>
          </a:p>
          <a:p>
            <a:pPr lvl="2"/>
            <a:r>
              <a:rPr lang="en-US" noProof="0" dirty="0"/>
              <a:t>No new message delivered until message has been ack.</a:t>
            </a:r>
          </a:p>
          <a:p>
            <a:r>
              <a:rPr lang="en-US" noProof="0" dirty="0"/>
              <a:t>Topic based messaging = many options</a:t>
            </a:r>
          </a:p>
          <a:p>
            <a:pPr lvl="1"/>
            <a:r>
              <a:rPr lang="en-US" noProof="0" dirty="0"/>
              <a:t>Cluster serves queues bound to ‘*.*.AALBORG’</a:t>
            </a:r>
          </a:p>
          <a:p>
            <a:pPr lvl="2"/>
            <a:r>
              <a:rPr lang="en-US" noProof="0" dirty="0"/>
              <a:t>Exercise: Which </a:t>
            </a:r>
            <a:r>
              <a:rPr lang="en-US" noProof="0" dirty="0" err="1"/>
              <a:t>Nygard</a:t>
            </a:r>
            <a:r>
              <a:rPr lang="en-US" noProof="0" dirty="0"/>
              <a:t> pattern does that implement?</a:t>
            </a:r>
          </a:p>
          <a:p>
            <a:pPr lvl="1"/>
            <a:r>
              <a:rPr lang="en-US" noProof="0" dirty="0"/>
              <a:t>Bound to ‘*.server7.*’</a:t>
            </a:r>
          </a:p>
          <a:p>
            <a:pPr lvl="2"/>
            <a:r>
              <a:rPr lang="en-US" noProof="0" dirty="0"/>
              <a:t>Exercise: What session management does that implement?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78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Discussion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9B9A6-9B20-40FC-A9BD-F18F0BEC8CB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93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Reliability and Availability?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So – how does messaging help make more reliable and available systems?</a:t>
            </a:r>
          </a:p>
          <a:p>
            <a:pPr>
              <a:defRPr/>
            </a:pPr>
            <a:endParaRPr lang="en-US" noProof="0" dirty="0"/>
          </a:p>
          <a:p>
            <a:pPr>
              <a:defRPr/>
            </a:pPr>
            <a:endParaRPr lang="en-US" noProof="0" dirty="0"/>
          </a:p>
          <a:p>
            <a:pPr>
              <a:defRPr/>
            </a:pPr>
            <a:r>
              <a:rPr lang="en-US" noProof="0" dirty="0"/>
              <a:t>?</a:t>
            </a:r>
          </a:p>
          <a:p>
            <a:pPr marL="0" indent="0">
              <a:buFont typeface="Arial" charset="0"/>
              <a:buNone/>
              <a:defRPr/>
            </a:pP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A003D-F717-4D12-8D1E-3166CA7D9F3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Availability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Different time – Different process</a:t>
            </a: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=&gt; Loose coupling at </a:t>
            </a:r>
            <a:r>
              <a:rPr lang="en-US" altLang="en-US" i="1" noProof="0" dirty="0">
                <a:latin typeface="Arial" charset="0"/>
                <a:cs typeface="Arial" charset="0"/>
              </a:rPr>
              <a:t>integration points</a:t>
            </a:r>
            <a:endParaRPr lang="en-US" altLang="en-US" noProof="0" dirty="0">
              <a:latin typeface="Arial" charset="0"/>
              <a:cs typeface="Arial" charset="0"/>
            </a:endParaRP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Awareness that we are dealing with remote nodes</a:t>
            </a:r>
          </a:p>
          <a:p>
            <a:pPr lvl="2"/>
            <a:r>
              <a:rPr lang="en-US" altLang="en-US" noProof="0" dirty="0" err="1">
                <a:latin typeface="Arial" charset="0"/>
                <a:cs typeface="Arial" charset="0"/>
              </a:rPr>
              <a:t>Cmp</a:t>
            </a:r>
            <a:r>
              <a:rPr lang="en-US" altLang="en-US" noProof="0" dirty="0">
                <a:latin typeface="Arial" charset="0"/>
                <a:cs typeface="Arial" charset="0"/>
              </a:rPr>
              <a:t> Java RMI, </a:t>
            </a:r>
            <a:r>
              <a:rPr lang="en-US" altLang="en-US" noProof="0" dirty="0" err="1">
                <a:latin typeface="Arial" charset="0"/>
                <a:cs typeface="Arial" charset="0"/>
              </a:rPr>
              <a:t>Corba</a:t>
            </a:r>
            <a:r>
              <a:rPr lang="en-US" altLang="en-US" noProof="0" dirty="0">
                <a:latin typeface="Arial" charset="0"/>
                <a:cs typeface="Arial" charset="0"/>
              </a:rPr>
              <a:t>, .NET remoting</a:t>
            </a:r>
          </a:p>
          <a:p>
            <a:pPr lvl="3"/>
            <a:r>
              <a:rPr lang="en-US" altLang="en-US" noProof="0" dirty="0">
                <a:latin typeface="Arial" charset="0"/>
                <a:cs typeface="Arial" charset="0"/>
              </a:rPr>
              <a:t>Tries to hide that a call is remote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6ABBF-2721-49F8-9673-38814A0661E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33500"/>
            <a:ext cx="52959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257800" y="1778000"/>
            <a:ext cx="1295400" cy="14605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107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Messaging in One Minute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2A6F1-FFF5-4452-953D-A80B15CBD5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00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Availability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Messages are queue in case no consumer</a:t>
            </a: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If the clients do not need an immediate answer...</a:t>
            </a:r>
          </a:p>
          <a:p>
            <a:pPr lvl="2"/>
            <a:r>
              <a:rPr lang="en-US" altLang="da-DK" noProof="0" dirty="0">
                <a:latin typeface="Arial" charset="0"/>
                <a:cs typeface="Arial" charset="0"/>
              </a:rPr>
              <a:t>Read: data collection systems</a:t>
            </a: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... Then back-end systems can be maintained while the MQ system just queue up messages for later processing</a:t>
            </a:r>
          </a:p>
          <a:p>
            <a:r>
              <a:rPr lang="en-US" altLang="da-DK" noProof="0" dirty="0">
                <a:latin typeface="Arial" charset="0"/>
                <a:cs typeface="Arial" charset="0"/>
              </a:rPr>
              <a:t>Message brokers can be clustered</a:t>
            </a: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Replication of queues</a:t>
            </a:r>
          </a:p>
          <a:p>
            <a:r>
              <a:rPr lang="en-US" altLang="da-DK" noProof="0" dirty="0">
                <a:latin typeface="Arial" charset="0"/>
                <a:cs typeface="Arial" charset="0"/>
              </a:rPr>
              <a:t>Queues can be persisted</a:t>
            </a: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Messages survive crashed nodes/brokers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6D9BA-77B5-4076-BE53-92E01E1B036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92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Availability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Can provide ‘elasticity’ during </a:t>
            </a:r>
            <a:r>
              <a:rPr lang="en-US" altLang="da-DK" i="1" noProof="0" dirty="0">
                <a:latin typeface="Arial" charset="0"/>
                <a:cs typeface="Arial" charset="0"/>
              </a:rPr>
              <a:t>impulses</a:t>
            </a:r>
            <a:r>
              <a:rPr lang="en-US" altLang="da-DK" noProof="0" dirty="0">
                <a:latin typeface="Arial" charset="0"/>
                <a:cs typeface="Arial" charset="0"/>
              </a:rPr>
              <a:t> to counter </a:t>
            </a:r>
            <a:r>
              <a:rPr lang="en-US" altLang="da-DK" i="1" noProof="0" dirty="0">
                <a:latin typeface="Arial" charset="0"/>
                <a:cs typeface="Arial" charset="0"/>
              </a:rPr>
              <a:t>unbalanced capacities</a:t>
            </a: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During a sudden peak of messages, the MQ serves as a queue, until the consumers can catch up</a:t>
            </a:r>
          </a:p>
          <a:p>
            <a:pPr lvl="1"/>
            <a:endParaRPr lang="en-US" altLang="da-DK" dirty="0">
              <a:latin typeface="Arial" charset="0"/>
              <a:cs typeface="Arial" charset="0"/>
            </a:endParaRPr>
          </a:p>
          <a:p>
            <a:pPr lvl="1"/>
            <a:r>
              <a:rPr lang="en-US" altLang="da-DK" b="1" noProof="0" dirty="0">
                <a:latin typeface="Arial" charset="0"/>
                <a:cs typeface="Arial" charset="0"/>
              </a:rPr>
              <a:t>Key point: The servers set the pace, not the clients!</a:t>
            </a:r>
          </a:p>
          <a:p>
            <a:pPr lvl="1"/>
            <a:endParaRPr lang="en-US" altLang="da-DK" dirty="0">
              <a:latin typeface="Arial" charset="0"/>
              <a:cs typeface="Arial" charset="0"/>
            </a:endParaRPr>
          </a:p>
          <a:p>
            <a:endParaRPr lang="en-US" altLang="da-DK" noProof="0" dirty="0">
              <a:latin typeface="Arial" charset="0"/>
              <a:cs typeface="Arial" charset="0"/>
            </a:endParaRPr>
          </a:p>
          <a:p>
            <a:r>
              <a:rPr lang="en-US" altLang="da-DK" noProof="0" dirty="0">
                <a:latin typeface="Arial" charset="0"/>
                <a:cs typeface="Arial" charset="0"/>
              </a:rPr>
              <a:t>Exercise:</a:t>
            </a:r>
          </a:p>
          <a:p>
            <a:pPr lvl="1"/>
            <a:r>
              <a:rPr lang="en-US" altLang="da-DK" dirty="0">
                <a:latin typeface="Arial" charset="0"/>
                <a:cs typeface="Arial" charset="0"/>
              </a:rPr>
              <a:t>How will the clients experience such a situation?</a:t>
            </a:r>
            <a:endParaRPr lang="en-US" altLang="da-DK" noProof="0" dirty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0EFCD-D2B6-4FEC-8E3F-741E4C83B92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9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Liabilities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Instead of</a:t>
            </a:r>
          </a:p>
          <a:p>
            <a:pPr lvl="1"/>
            <a:r>
              <a:rPr lang="en-US" noProof="0" dirty="0"/>
              <a:t>Client + server		as in the REST / Web case</a:t>
            </a:r>
          </a:p>
          <a:p>
            <a:r>
              <a:rPr lang="en-US" noProof="0" dirty="0"/>
              <a:t>… we have</a:t>
            </a:r>
          </a:p>
          <a:p>
            <a:pPr lvl="1"/>
            <a:r>
              <a:rPr lang="en-US" noProof="0" dirty="0"/>
              <a:t>Client + message broker + server</a:t>
            </a:r>
          </a:p>
          <a:p>
            <a:r>
              <a:rPr lang="en-US" noProof="0" dirty="0"/>
              <a:t>Message broker becomes single-point of failure</a:t>
            </a:r>
          </a:p>
          <a:p>
            <a:pPr lvl="1"/>
            <a:r>
              <a:rPr lang="en-US" noProof="0" dirty="0"/>
              <a:t>Counter measure: Clustering</a:t>
            </a:r>
          </a:p>
          <a:p>
            <a:pPr lvl="2"/>
            <a:r>
              <a:rPr lang="en-US" noProof="0" dirty="0"/>
              <a:t>But clustering works less well for </a:t>
            </a:r>
            <a:r>
              <a:rPr lang="en-US" noProof="0" dirty="0" err="1"/>
              <a:t>RabbitMQ</a:t>
            </a:r>
            <a:r>
              <a:rPr lang="en-US" noProof="0" dirty="0"/>
              <a:t> (!)</a:t>
            </a:r>
          </a:p>
          <a:p>
            <a:endParaRPr lang="en-US" noProof="0" dirty="0"/>
          </a:p>
          <a:p>
            <a:r>
              <a:rPr lang="en-US" noProof="0" dirty="0"/>
              <a:t>Message broker becomes bottle-neck</a:t>
            </a:r>
          </a:p>
          <a:p>
            <a:pPr lvl="1"/>
            <a:r>
              <a:rPr lang="en-US" dirty="0"/>
              <a:t>Kafka… </a:t>
            </a:r>
            <a:r>
              <a:rPr lang="en-US" i="1" dirty="0"/>
              <a:t>Rumors has it that it is extremely fast…</a:t>
            </a:r>
            <a:endParaRPr lang="en-US" i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5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Messaging</a:t>
            </a:r>
          </a:p>
          <a:p>
            <a:pPr lvl="1"/>
            <a:r>
              <a:rPr lang="en-US" noProof="0" dirty="0"/>
              <a:t>A mail and letterbox metaphor for message exchange</a:t>
            </a:r>
          </a:p>
          <a:p>
            <a:pPr lvl="1"/>
            <a:r>
              <a:rPr lang="en-US" noProof="0" dirty="0"/>
              <a:t>Allows flexibility in delivery and content change</a:t>
            </a:r>
          </a:p>
          <a:p>
            <a:pPr lvl="1"/>
            <a:r>
              <a:rPr lang="en-US" noProof="0" dirty="0"/>
              <a:t>Decouples producers and consumers over time</a:t>
            </a:r>
          </a:p>
          <a:p>
            <a:pPr lvl="1"/>
            <a:r>
              <a:rPr lang="en-US" noProof="0" dirty="0"/>
              <a:t>Asynchronous</a:t>
            </a:r>
          </a:p>
          <a:p>
            <a:r>
              <a:rPr lang="en-US" noProof="0" dirty="0" err="1"/>
              <a:t>RabbitMQ</a:t>
            </a:r>
            <a:endParaRPr lang="en-US" noProof="0" dirty="0"/>
          </a:p>
          <a:p>
            <a:pPr lvl="1"/>
            <a:r>
              <a:rPr lang="en-US" noProof="0" dirty="0"/>
              <a:t>Exchanges and Queues are bound at run-time</a:t>
            </a:r>
          </a:p>
          <a:p>
            <a:pPr lvl="1"/>
            <a:r>
              <a:rPr lang="en-US" noProof="0" dirty="0"/>
              <a:t>Round robin load balancing of queue fetch</a:t>
            </a:r>
          </a:p>
          <a:p>
            <a:r>
              <a:rPr lang="en-US" noProof="0" dirty="0"/>
              <a:t>Availability and Stability</a:t>
            </a:r>
          </a:p>
          <a:p>
            <a:pPr lvl="1"/>
            <a:r>
              <a:rPr lang="en-US" dirty="0"/>
              <a:t>Handles </a:t>
            </a:r>
            <a:r>
              <a:rPr lang="en-US" i="1" dirty="0"/>
              <a:t>impulses</a:t>
            </a:r>
            <a:r>
              <a:rPr lang="en-US" dirty="0"/>
              <a:t> well; not strain…</a:t>
            </a:r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Reference Architecture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noProof="0" dirty="0">
                <a:latin typeface="Arial" charset="0"/>
                <a:cs typeface="Arial" charset="0"/>
              </a:rPr>
              <a:t>Any Messaging system will have this architecture</a:t>
            </a:r>
          </a:p>
          <a:p>
            <a:endParaRPr lang="en-US" altLang="en-US" sz="2000" noProof="0" dirty="0">
              <a:latin typeface="Arial" charset="0"/>
              <a:cs typeface="Arial" charset="0"/>
            </a:endParaRPr>
          </a:p>
          <a:p>
            <a:endParaRPr lang="en-US" altLang="en-US" sz="2000" noProof="0" dirty="0">
              <a:latin typeface="Arial" charset="0"/>
              <a:cs typeface="Arial" charset="0"/>
            </a:endParaRPr>
          </a:p>
          <a:p>
            <a:endParaRPr lang="en-US" altLang="en-US" sz="2000" noProof="0" dirty="0">
              <a:latin typeface="Arial" charset="0"/>
              <a:cs typeface="Arial" charset="0"/>
            </a:endParaRPr>
          </a:p>
          <a:p>
            <a:endParaRPr lang="en-US" altLang="en-US" sz="2000" noProof="0" dirty="0">
              <a:latin typeface="Arial" charset="0"/>
              <a:cs typeface="Arial" charset="0"/>
            </a:endParaRPr>
          </a:p>
          <a:p>
            <a:endParaRPr lang="en-US" altLang="en-US" sz="2000" noProof="0" dirty="0">
              <a:latin typeface="Arial" charset="0"/>
              <a:cs typeface="Arial" charset="0"/>
            </a:endParaRPr>
          </a:p>
          <a:p>
            <a:r>
              <a:rPr lang="en-US" altLang="en-US" sz="2000" noProof="0" dirty="0">
                <a:latin typeface="Arial" charset="0"/>
                <a:cs typeface="Arial" charset="0"/>
              </a:rPr>
              <a:t>Metaphor of Messaging: Mail and mailboxes</a:t>
            </a:r>
          </a:p>
          <a:p>
            <a:pPr lvl="1"/>
            <a:r>
              <a:rPr lang="en-US" altLang="en-US" sz="1800" noProof="0" dirty="0">
                <a:latin typeface="Arial" charset="0"/>
                <a:cs typeface="Arial" charset="0"/>
              </a:rPr>
              <a:t>Message = a letter</a:t>
            </a:r>
          </a:p>
          <a:p>
            <a:pPr lvl="1"/>
            <a:r>
              <a:rPr lang="en-US" altLang="en-US" sz="1800" noProof="0" dirty="0">
                <a:latin typeface="Arial" charset="0"/>
                <a:cs typeface="Arial" charset="0"/>
              </a:rPr>
              <a:t>Channel = mailbox</a:t>
            </a:r>
          </a:p>
          <a:p>
            <a:pPr lvl="1"/>
            <a:r>
              <a:rPr lang="en-US" altLang="en-US" sz="1800" noProof="0" dirty="0">
                <a:latin typeface="Arial" charset="0"/>
                <a:cs typeface="Arial" charset="0"/>
              </a:rPr>
              <a:t>Routing = address, stating who to receive</a:t>
            </a:r>
          </a:p>
          <a:p>
            <a:r>
              <a:rPr lang="en-US" altLang="en-US" sz="2000" noProof="0" dirty="0">
                <a:latin typeface="Arial" charset="0"/>
                <a:cs typeface="Arial" charset="0"/>
              </a:rPr>
              <a:t>Is Asynchronous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88C66-8B34-4271-A96A-30989E7505B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98" y="1409701"/>
            <a:ext cx="533060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54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Example: WGRUS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Retailer selling widgets and gadgets</a:t>
            </a: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Orders by web, by phone, by fax</a:t>
            </a: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Processing</a:t>
            </a:r>
          </a:p>
          <a:p>
            <a:pPr lvl="2"/>
            <a:r>
              <a:rPr lang="en-US" altLang="da-DK" noProof="0" dirty="0">
                <a:latin typeface="Arial" charset="0"/>
                <a:cs typeface="Arial" charset="0"/>
              </a:rPr>
              <a:t>Check inventory, shipping, invoicing</a:t>
            </a: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Status check by customer</a:t>
            </a:r>
          </a:p>
          <a:p>
            <a:pPr lvl="2"/>
            <a:endParaRPr lang="en-US" altLang="da-DK" noProof="0" dirty="0">
              <a:latin typeface="Arial" charset="0"/>
              <a:cs typeface="Arial" charset="0"/>
            </a:endParaRP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Admin</a:t>
            </a:r>
          </a:p>
          <a:p>
            <a:pPr lvl="2"/>
            <a:r>
              <a:rPr lang="en-US" altLang="da-DK" noProof="0" dirty="0">
                <a:latin typeface="Arial" charset="0"/>
                <a:cs typeface="Arial" charset="0"/>
              </a:rPr>
              <a:t>Update prices</a:t>
            </a:r>
          </a:p>
          <a:p>
            <a:pPr lvl="2"/>
            <a:r>
              <a:rPr lang="en-US" altLang="da-DK" noProof="0" dirty="0">
                <a:latin typeface="Arial" charset="0"/>
                <a:cs typeface="Arial" charset="0"/>
              </a:rPr>
              <a:t>Update user details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1AE5C-4696-412A-92BE-C80487D40F5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40000"/>
            <a:ext cx="3505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7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 Legacy Systems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WGRUS is a merged company</a:t>
            </a: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r>
              <a:rPr lang="en-US" altLang="en-US" noProof="0" dirty="0">
                <a:latin typeface="Arial" charset="0"/>
                <a:cs typeface="Arial" charset="0"/>
              </a:rPr>
              <a:t>How do we bind all these systems together?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DCEC0-F1D9-4FC6-A29B-4835CE31545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4" y="1678782"/>
            <a:ext cx="24288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25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Client side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A MQ based solution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How to make ‘a order’ a uniform message from three different systems and processes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9863A-E620-4495-8734-5EC2514186F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019300"/>
            <a:ext cx="6772275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735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Server side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How do we handle that an order must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Update and verify inventory status</a:t>
            </a:r>
          </a:p>
          <a:p>
            <a:pPr lvl="1"/>
            <a:r>
              <a:rPr lang="da-DK" altLang="en-US" noProof="0" dirty="0">
                <a:latin typeface="Arial" charset="0"/>
                <a:cs typeface="Arial" charset="0"/>
              </a:rPr>
              <a:t>Be </a:t>
            </a:r>
            <a:r>
              <a:rPr lang="da-DK" altLang="en-US" noProof="0" dirty="0" err="1">
                <a:latin typeface="Arial" charset="0"/>
                <a:cs typeface="Arial" charset="0"/>
              </a:rPr>
              <a:t>packed</a:t>
            </a:r>
            <a:r>
              <a:rPr lang="da-DK" altLang="en-US" noProof="0" dirty="0">
                <a:latin typeface="Arial" charset="0"/>
                <a:cs typeface="Arial" charset="0"/>
              </a:rPr>
              <a:t> and </a:t>
            </a:r>
            <a:r>
              <a:rPr lang="da-DK" altLang="en-US" noProof="0" dirty="0" err="1">
                <a:latin typeface="Arial" charset="0"/>
                <a:cs typeface="Arial" charset="0"/>
              </a:rPr>
              <a:t>shipped</a:t>
            </a:r>
            <a:endParaRPr lang="en-US" altLang="en-US" noProof="0" dirty="0">
              <a:latin typeface="Arial" charset="0"/>
              <a:cs typeface="Arial" charset="0"/>
            </a:endParaRPr>
          </a:p>
          <a:p>
            <a:pPr lvl="1"/>
            <a:r>
              <a:rPr lang="da-DK" altLang="en-US" dirty="0" err="1">
                <a:latin typeface="Arial" charset="0"/>
                <a:cs typeface="Arial" charset="0"/>
              </a:rPr>
              <a:t>Invoiced</a:t>
            </a:r>
            <a:endParaRPr lang="en-US" altLang="en-US" noProof="0" dirty="0">
              <a:latin typeface="Arial" charset="0"/>
              <a:cs typeface="Arial" charset="0"/>
            </a:endParaRPr>
          </a:p>
          <a:p>
            <a:pPr lvl="1"/>
            <a:r>
              <a:rPr lang="da-DK" altLang="en-US" dirty="0">
                <a:latin typeface="Arial" charset="0"/>
                <a:cs typeface="Arial" charset="0"/>
              </a:rPr>
              <a:t>Or perhaps </a:t>
            </a:r>
            <a:r>
              <a:rPr lang="da-DK" altLang="en-US" dirty="0" err="1">
                <a:latin typeface="Arial" charset="0"/>
                <a:cs typeface="Arial" charset="0"/>
              </a:rPr>
              <a:t>rejected</a:t>
            </a:r>
            <a:r>
              <a:rPr lang="da-DK" altLang="en-US" dirty="0">
                <a:latin typeface="Arial" charset="0"/>
                <a:cs typeface="Arial" charset="0"/>
              </a:rPr>
              <a:t>?</a:t>
            </a:r>
            <a:endParaRPr lang="en-US" altLang="en-US" noProof="0" dirty="0">
              <a:latin typeface="Arial" charset="0"/>
              <a:cs typeface="Arial" charset="0"/>
            </a:endParaRPr>
          </a:p>
          <a:p>
            <a:pPr lvl="1"/>
            <a:endParaRPr lang="en-US" altLang="en-US" noProof="0" dirty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8C72A-C096-4281-8D48-556F9C3C57D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1" y="3048000"/>
            <a:ext cx="677227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86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Enterprise Service Bus</a:t>
            </a:r>
          </a:p>
          <a:p>
            <a:pPr lvl="1"/>
            <a:r>
              <a:rPr lang="en-US" i="1" dirty="0"/>
              <a:t>The solution to all integration issue?</a:t>
            </a:r>
          </a:p>
          <a:p>
            <a:pPr lvl="1"/>
            <a:endParaRPr lang="en-US" i="1" dirty="0"/>
          </a:p>
          <a:p>
            <a:r>
              <a:rPr lang="en-US" dirty="0" err="1"/>
              <a:t>AntiPattern</a:t>
            </a:r>
            <a:r>
              <a:rPr lang="en-US" dirty="0"/>
              <a:t>: Swiss Army Knife</a:t>
            </a:r>
          </a:p>
          <a:p>
            <a:pPr lvl="1"/>
            <a:r>
              <a:rPr lang="en-US" dirty="0"/>
              <a:t>Is it super smart? Or one tool that does all jobs equally poor?</a:t>
            </a:r>
          </a:p>
          <a:p>
            <a:endParaRPr lang="en-US" dirty="0"/>
          </a:p>
          <a:p>
            <a:r>
              <a:rPr lang="en-US" dirty="0"/>
              <a:t>Jim Webber (REST guru)</a:t>
            </a:r>
          </a:p>
          <a:p>
            <a:pPr lvl="1"/>
            <a:r>
              <a:rPr lang="en-US" dirty="0"/>
              <a:t>ESB becomes one </a:t>
            </a:r>
            <a:r>
              <a:rPr lang="en-US" i="1" dirty="0"/>
              <a:t>big ball of mud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15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978</Words>
  <Application>Microsoft Office PowerPoint</Application>
  <PresentationFormat>On-screen Show (16:10)</PresentationFormat>
  <Paragraphs>259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Microservices and DevOps</vt:lpstr>
      <vt:lpstr>Literature</vt:lpstr>
      <vt:lpstr>Example</vt:lpstr>
      <vt:lpstr>Reference Architecture</vt:lpstr>
      <vt:lpstr>Example: WGRUS</vt:lpstr>
      <vt:lpstr> Legacy Systems</vt:lpstr>
      <vt:lpstr>Client side</vt:lpstr>
      <vt:lpstr>Server side</vt:lpstr>
      <vt:lpstr>Discussion</vt:lpstr>
      <vt:lpstr>Patterns</vt:lpstr>
      <vt:lpstr>Message</vt:lpstr>
      <vt:lpstr>Message Channel</vt:lpstr>
      <vt:lpstr>Message Router</vt:lpstr>
      <vt:lpstr>Message Translator</vt:lpstr>
      <vt:lpstr>Message Endpoint</vt:lpstr>
      <vt:lpstr>Request-Reply</vt:lpstr>
      <vt:lpstr>Format Indicator</vt:lpstr>
      <vt:lpstr>Polling Consumer</vt:lpstr>
      <vt:lpstr>Publish-Subscribe Channel</vt:lpstr>
      <vt:lpstr>RabbitMQ</vt:lpstr>
      <vt:lpstr>The Basic Architecture</vt:lpstr>
      <vt:lpstr>Exchanges and Queues</vt:lpstr>
      <vt:lpstr>Direct</vt:lpstr>
      <vt:lpstr>Fanout</vt:lpstr>
      <vt:lpstr>Topics</vt:lpstr>
      <vt:lpstr>Lots of Options</vt:lpstr>
      <vt:lpstr>Discussion</vt:lpstr>
      <vt:lpstr>Reliability and Availability?</vt:lpstr>
      <vt:lpstr>Availability</vt:lpstr>
      <vt:lpstr>Availability</vt:lpstr>
      <vt:lpstr>Availability</vt:lpstr>
      <vt:lpstr>Liabilities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74</cp:revision>
  <dcterms:created xsi:type="dcterms:W3CDTF">2006-08-16T00:00:00Z</dcterms:created>
  <dcterms:modified xsi:type="dcterms:W3CDTF">2020-04-29T06:49:44Z</dcterms:modified>
</cp:coreProperties>
</file>